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ags/tag6.xml" ContentType="application/vnd.openxmlformats-officedocument.presentationml.tags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8" r:id="rId2"/>
  </p:sldMasterIdLst>
  <p:notesMasterIdLst>
    <p:notesMasterId r:id="rId21"/>
  </p:notesMasterIdLst>
  <p:sldIdLst>
    <p:sldId id="262" r:id="rId3"/>
    <p:sldId id="258" r:id="rId4"/>
    <p:sldId id="261" r:id="rId5"/>
    <p:sldId id="276" r:id="rId6"/>
    <p:sldId id="275" r:id="rId7"/>
    <p:sldId id="263" r:id="rId8"/>
    <p:sldId id="264" r:id="rId9"/>
    <p:sldId id="265" r:id="rId10"/>
    <p:sldId id="266" r:id="rId11"/>
    <p:sldId id="274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60" r:id="rId20"/>
  </p:sldIdLst>
  <p:sldSz cx="9144000" cy="6858000" type="screen4x3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">
          <p15:clr>
            <a:srgbClr val="A4A3A4"/>
          </p15:clr>
        </p15:guide>
        <p15:guide id="2" orient="horz" pos="4162">
          <p15:clr>
            <a:srgbClr val="A4A3A4"/>
          </p15:clr>
        </p15:guide>
        <p15:guide id="3" orient="horz" pos="731">
          <p15:clr>
            <a:srgbClr val="A4A3A4"/>
          </p15:clr>
        </p15:guide>
        <p15:guide id="4" orient="horz" pos="799">
          <p15:clr>
            <a:srgbClr val="A4A3A4"/>
          </p15:clr>
        </p15:guide>
        <p15:guide id="5" orient="horz" pos="3775">
          <p15:clr>
            <a:srgbClr val="A4A3A4"/>
          </p15:clr>
        </p15:guide>
        <p15:guide id="6" pos="1446">
          <p15:clr>
            <a:srgbClr val="A4A3A4"/>
          </p15:clr>
        </p15:guide>
        <p15:guide id="7" pos="158">
          <p15:clr>
            <a:srgbClr val="A4A3A4"/>
          </p15:clr>
        </p15:guide>
        <p15:guide id="8" pos="5602">
          <p15:clr>
            <a:srgbClr val="A4A3A4"/>
          </p15:clr>
        </p15:guide>
        <p15:guide id="9" pos="4314">
          <p15:clr>
            <a:srgbClr val="A4A3A4"/>
          </p15:clr>
        </p15:guide>
        <p15:guide id="10" pos="4218">
          <p15:clr>
            <a:srgbClr val="A4A3A4"/>
          </p15:clr>
        </p15:guide>
        <p15:guide id="11" pos="2929">
          <p15:clr>
            <a:srgbClr val="A4A3A4"/>
          </p15:clr>
        </p15:guide>
        <p15:guide id="12" pos="2831">
          <p15:clr>
            <a:srgbClr val="A4A3A4"/>
          </p15:clr>
        </p15:guide>
        <p15:guide id="13" pos="154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39" autoAdjust="0"/>
    <p:restoredTop sz="94660"/>
  </p:normalViewPr>
  <p:slideViewPr>
    <p:cSldViewPr snapToObjects="1" showGuides="1">
      <p:cViewPr varScale="1">
        <p:scale>
          <a:sx n="116" d="100"/>
          <a:sy n="116" d="100"/>
        </p:scale>
        <p:origin x="1308" y="108"/>
      </p:cViewPr>
      <p:guideLst>
        <p:guide orient="horz" pos="164"/>
        <p:guide orient="horz" pos="4162"/>
        <p:guide orient="horz" pos="731"/>
        <p:guide orient="horz" pos="799"/>
        <p:guide orient="horz" pos="3775"/>
        <p:guide pos="1446"/>
        <p:guide pos="158"/>
        <p:guide pos="5602"/>
        <p:guide pos="4314"/>
        <p:guide pos="4218"/>
        <p:guide pos="2929"/>
        <p:guide pos="2831"/>
        <p:guide pos="15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0C5E0D-B76F-47A8-91B1-C71AD6BE59C3}" type="datetimeFigureOut">
              <a:rPr lang="en-GB" smtClean="0"/>
              <a:t>03/06/2017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2EC2AB-FD5C-4EF7-AF8D-FB95907AF3A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4878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84422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7508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82342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72734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07282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24947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0472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2517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0602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81111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69936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2589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6163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69847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95544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1" y="1160464"/>
            <a:ext cx="8893174" cy="31178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1641864"/>
            <a:ext cx="6445251" cy="666452"/>
          </a:xfrm>
        </p:spPr>
        <p:txBody>
          <a:bodyPr>
            <a:noAutofit/>
          </a:bodyPr>
          <a:lstStyle>
            <a:lvl1pPr>
              <a:lnSpc>
                <a:spcPct val="910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4204580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3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21" name="SD_FLD_DocumentNumber"/>
          <p:cNvSpPr txBox="1">
            <a:spLocks noChangeArrowheads="1"/>
          </p:cNvSpPr>
          <p:nvPr userDrawn="1"/>
        </p:nvSpPr>
        <p:spPr bwMode="auto">
          <a:xfrm>
            <a:off x="1691680" y="6517697"/>
            <a:ext cx="2805707" cy="179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l">
              <a:spcBef>
                <a:spcPts val="0"/>
              </a:spcBef>
            </a:pPr>
            <a:endParaRPr lang="en-GB" altLang="ja-JP" sz="700" dirty="0">
              <a:solidFill>
                <a:srgbClr val="000000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5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7" name="SD_FLD_DocumentDate"/>
          <p:cNvSpPr/>
          <p:nvPr userDrawn="1"/>
        </p:nvSpPr>
        <p:spPr>
          <a:xfrm>
            <a:off x="249520" y="3862800"/>
            <a:ext cx="6446555" cy="3312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lv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sz="1600" b="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07 June 2017</a:t>
            </a:r>
            <a:endParaRPr lang="en-GB" sz="1600" b="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8" name="SD_FLD_Author"/>
          <p:cNvSpPr txBox="1">
            <a:spLocks noChangeArrowheads="1"/>
          </p:cNvSpPr>
          <p:nvPr userDrawn="1"/>
        </p:nvSpPr>
        <p:spPr bwMode="auto">
          <a:xfrm>
            <a:off x="250823" y="3574800"/>
            <a:ext cx="6445252" cy="29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mar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altLang="ja-JP" sz="1600" b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Andreas Oven Aalsaunet</a:t>
            </a:r>
            <a:endParaRPr lang="en-GB" altLang="ja-JP" sz="1600" b="1" kern="1200" baseline="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SD_FLD_BusinessAreaName"/>
          <p:cNvSpPr/>
          <p:nvPr userDrawn="1"/>
        </p:nvSpPr>
        <p:spPr>
          <a:xfrm>
            <a:off x="250823" y="1396800"/>
            <a:ext cx="6445252" cy="21614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r>
              <a:rPr lang="en-GB" sz="1200" b="1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Software</a:t>
            </a:r>
            <a:endParaRPr lang="en-GB" sz="1200" b="1" kern="1200" cap="all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>
          <a:xfrm>
            <a:off x="250825" y="2420888"/>
            <a:ext cx="6445250" cy="648072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en-US" sz="16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</a:p>
        </p:txBody>
      </p:sp>
      <p:sp>
        <p:nvSpPr>
          <p:cNvPr id="29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5393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824" y="1270800"/>
            <a:ext cx="4244976" cy="4722013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649788" y="1268413"/>
            <a:ext cx="4242692" cy="4724400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18495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247948" y="5678682"/>
            <a:ext cx="8644531" cy="33792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100" b="1"/>
            </a:lvl1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943199"/>
            <a:ext cx="8892000" cy="4679931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3" name="Table Placeholder 11"/>
          <p:cNvSpPr>
            <a:spLocks noGrp="1"/>
          </p:cNvSpPr>
          <p:nvPr>
            <p:ph type="tbl" sz="quarter" idx="15"/>
          </p:nvPr>
        </p:nvSpPr>
        <p:spPr>
          <a:xfrm>
            <a:off x="0" y="5537488"/>
            <a:ext cx="8892000" cy="21590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33093425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571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497388" y="6537522"/>
            <a:ext cx="4246563" cy="16031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6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07 June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8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9145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" y="260350"/>
            <a:ext cx="8893174" cy="31612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262572"/>
            <a:ext cx="8425631" cy="1304415"/>
          </a:xfrm>
        </p:spPr>
        <p:txBody>
          <a:bodyPr anchor="t" anchorCtr="0">
            <a:no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-3601" y="3343880"/>
            <a:ext cx="8895600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0823" y="3518053"/>
            <a:ext cx="4246563" cy="216024"/>
          </a:xfrm>
        </p:spPr>
        <p:txBody>
          <a:bodyPr anchor="b" anchorCtr="0">
            <a:noAutofit/>
          </a:bodyPr>
          <a:lstStyle>
            <a:lvl1pPr marL="0" indent="0">
              <a:lnSpc>
                <a:spcPct val="100000"/>
              </a:lnSpc>
              <a:buNone/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50823" y="3752838"/>
            <a:ext cx="4246563" cy="204873"/>
          </a:xfrm>
        </p:spPr>
        <p:txBody>
          <a:bodyPr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Insert Email address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250823" y="3957711"/>
            <a:ext cx="4246563" cy="320602"/>
          </a:xfrm>
        </p:spPr>
        <p:txBody>
          <a:bodyPr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Insert Telephone number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250825" y="5769260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249663" y="4967444"/>
            <a:ext cx="204565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GB" sz="1200" b="1" cap="none" baseline="0" noProof="1">
                <a:solidFill>
                  <a:schemeClr val="tx1"/>
                </a:solidFill>
              </a:rPr>
              <a:t>www.dnvgl.com</a:t>
            </a:r>
          </a:p>
        </p:txBody>
      </p:sp>
    </p:spTree>
    <p:extLst>
      <p:ext uri="{BB962C8B-B14F-4D97-AF65-F5344CB8AC3E}">
        <p14:creationId xmlns:p14="http://schemas.microsoft.com/office/powerpoint/2010/main" val="38148798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250823" y="1268413"/>
            <a:ext cx="8641657" cy="4724400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1200"/>
              </a:spcBef>
              <a:buClr>
                <a:srgbClr val="333333"/>
              </a:buClr>
              <a:buFont typeface="+mj-lt"/>
              <a:buAutoNum type="arabicPeriod"/>
              <a:defRPr b="1"/>
            </a:lvl1pPr>
            <a:lvl2pPr marL="522000" indent="-180000">
              <a:buFont typeface="Wingdings" panose="05000000000000000000" pitchFamily="2" charset="2"/>
              <a:buChar char="§"/>
              <a:defRPr/>
            </a:lvl2pPr>
            <a:lvl3pPr marL="738000">
              <a:defRPr/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91283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4795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0" y="1160747"/>
            <a:ext cx="8893175" cy="34425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1765372"/>
            <a:ext cx="8317620" cy="1909957"/>
          </a:xfrm>
        </p:spPr>
        <p:txBody>
          <a:bodyPr anchor="t" anchorCtr="0">
            <a:noAutofit/>
          </a:bodyPr>
          <a:lstStyle>
            <a:lvl1pPr>
              <a:lnSpc>
                <a:spcPct val="91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4528482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18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16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07 June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3" name="SD_FLD_BusinessAreaName"/>
          <p:cNvSpPr/>
          <p:nvPr userDrawn="1"/>
        </p:nvSpPr>
        <p:spPr>
          <a:xfrm>
            <a:off x="250823" y="1396800"/>
            <a:ext cx="6445252" cy="21614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r>
              <a:rPr lang="en-GB" sz="1200" b="1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Software</a:t>
            </a:r>
            <a:endParaRPr lang="en-GB" sz="1200" b="1" kern="1200" cap="all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7483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0" y="1160463"/>
            <a:ext cx="8893174" cy="3096000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FontTx/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4271529"/>
            <a:ext cx="8893175" cy="17212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4876154"/>
            <a:ext cx="8317620" cy="1909957"/>
          </a:xfrm>
        </p:spPr>
        <p:txBody>
          <a:bodyPr anchor="t" anchorCtr="0">
            <a:noAutofit/>
          </a:bodyPr>
          <a:lstStyle>
            <a:lvl1pPr>
              <a:lnSpc>
                <a:spcPct val="91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4264788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16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18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07 June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4" name="SD_FLD_BusinessAreaName"/>
          <p:cNvSpPr/>
          <p:nvPr userDrawn="1"/>
        </p:nvSpPr>
        <p:spPr>
          <a:xfrm>
            <a:off x="250825" y="4501596"/>
            <a:ext cx="6445252" cy="21614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pPr lvl="0" indent="0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sz="1400" b="1" cap="all" baseline="0">
                <a:solidFill>
                  <a:schemeClr val="bg1"/>
                </a:solidFill>
              </a:rPr>
              <a:t>Software</a:t>
            </a:r>
            <a:endParaRPr lang="en-GB" sz="1400" b="1" cap="all" baseline="0" dirty="0">
              <a:solidFill>
                <a:schemeClr val="bg1"/>
              </a:solidFill>
            </a:endParaRPr>
          </a:p>
        </p:txBody>
      </p:sp>
      <p:sp>
        <p:nvSpPr>
          <p:cNvPr id="23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400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1" y="3933056"/>
            <a:ext cx="8893174" cy="2059757"/>
          </a:xfrm>
          <a:prstGeom prst="rect">
            <a:avLst/>
          </a:prstGeom>
          <a:solidFill>
            <a:srgbClr val="009F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0" y="1160462"/>
            <a:ext cx="8893174" cy="2756849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5" y="4312347"/>
            <a:ext cx="6445251" cy="666452"/>
          </a:xfrm>
        </p:spPr>
        <p:txBody>
          <a:bodyPr>
            <a:noAutofit/>
          </a:bodyPr>
          <a:lstStyle>
            <a:lvl1pPr>
              <a:lnSpc>
                <a:spcPct val="910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3924941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21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22" name="SD_FLD_Author"/>
          <p:cNvSpPr txBox="1">
            <a:spLocks noChangeArrowheads="1"/>
          </p:cNvSpPr>
          <p:nvPr userDrawn="1"/>
        </p:nvSpPr>
        <p:spPr bwMode="auto">
          <a:xfrm>
            <a:off x="250823" y="5363202"/>
            <a:ext cx="6445252" cy="29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b" anchorCtr="0"/>
          <a:lstStyle/>
          <a:p>
            <a:pPr mar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altLang="ja-JP" sz="1200" b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Andreas Oven Aalsaunet</a:t>
            </a:r>
            <a:endParaRPr lang="en-GB" altLang="ja-JP" sz="1200" b="1" kern="1200" baseline="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SD_FLD_DocumentDate"/>
          <p:cNvSpPr/>
          <p:nvPr userDrawn="1"/>
        </p:nvSpPr>
        <p:spPr>
          <a:xfrm>
            <a:off x="249520" y="5685609"/>
            <a:ext cx="6446555" cy="30720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lv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sz="1200" b="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07 June 2017</a:t>
            </a:r>
            <a:endParaRPr lang="en-GB" sz="1200" b="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SD_FLD_DocumentNumber"/>
          <p:cNvSpPr txBox="1">
            <a:spLocks noChangeArrowheads="1"/>
          </p:cNvSpPr>
          <p:nvPr userDrawn="1"/>
        </p:nvSpPr>
        <p:spPr bwMode="auto">
          <a:xfrm>
            <a:off x="1691680" y="6517697"/>
            <a:ext cx="2805707" cy="179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l">
              <a:spcBef>
                <a:spcPts val="0"/>
              </a:spcBef>
            </a:pPr>
            <a:endParaRPr lang="en-GB" altLang="ja-JP" sz="700" dirty="0">
              <a:solidFill>
                <a:srgbClr val="000000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8" name="SD_FLD_BusinessAreaName"/>
          <p:cNvSpPr/>
          <p:nvPr userDrawn="1"/>
        </p:nvSpPr>
        <p:spPr>
          <a:xfrm>
            <a:off x="246122" y="4056885"/>
            <a:ext cx="6445252" cy="21614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r>
              <a:rPr lang="en-GB" sz="1200" b="1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Software</a:t>
            </a:r>
            <a:endParaRPr lang="en-GB" sz="1200" b="1" kern="1200" cap="all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0" name="Subtitle 2"/>
          <p:cNvSpPr>
            <a:spLocks noGrp="1"/>
          </p:cNvSpPr>
          <p:nvPr>
            <p:ph type="subTitle" idx="1"/>
          </p:nvPr>
        </p:nvSpPr>
        <p:spPr>
          <a:xfrm>
            <a:off x="250825" y="5039166"/>
            <a:ext cx="6445250" cy="324036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en-US" sz="16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</a:p>
        </p:txBody>
      </p:sp>
      <p:sp>
        <p:nvSpPr>
          <p:cNvPr id="27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691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260351"/>
            <a:ext cx="8893174" cy="57324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268761"/>
            <a:ext cx="6445250" cy="1298228"/>
          </a:xfrm>
        </p:spPr>
        <p:txBody>
          <a:bodyPr anchor="t">
            <a:noAutofit/>
          </a:bodyPr>
          <a:lstStyle>
            <a:lvl1pPr algn="l">
              <a:defRPr sz="2400" b="1" cap="none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5907600"/>
            <a:ext cx="8892000" cy="215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2900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260351"/>
            <a:ext cx="8892000" cy="5732462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268761"/>
            <a:ext cx="6445250" cy="1298228"/>
          </a:xfrm>
        </p:spPr>
        <p:txBody>
          <a:bodyPr anchor="t">
            <a:noAutofit/>
          </a:bodyPr>
          <a:lstStyle>
            <a:lvl1pPr algn="l">
              <a:defRPr sz="2400" b="1" cap="none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2" name="Table Placeholder 11"/>
          <p:cNvSpPr>
            <a:spLocks noGrp="1"/>
          </p:cNvSpPr>
          <p:nvPr>
            <p:ph type="tbl" sz="quarter" idx="14"/>
          </p:nvPr>
        </p:nvSpPr>
        <p:spPr>
          <a:xfrm>
            <a:off x="0" y="5907170"/>
            <a:ext cx="8892000" cy="21590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443981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824" y="1268414"/>
            <a:ext cx="4243389" cy="47244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9787" y="1268414"/>
            <a:ext cx="4243387" cy="47244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8075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 with sub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4" y="972000"/>
            <a:ext cx="4243389" cy="572400"/>
          </a:xfrm>
        </p:spPr>
        <p:txBody>
          <a:bodyPr anchor="b">
            <a:no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0826" y="1620000"/>
            <a:ext cx="4243387" cy="4372813"/>
          </a:xfrm>
        </p:spPr>
        <p:txBody>
          <a:bodyPr>
            <a:noAutofit/>
          </a:bodyPr>
          <a:lstStyle>
            <a:lvl1pPr>
              <a:defRPr sz="1600" b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9788" y="970248"/>
            <a:ext cx="4242692" cy="572312"/>
          </a:xfrm>
        </p:spPr>
        <p:txBody>
          <a:bodyPr anchor="b">
            <a:no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9787" y="1618861"/>
            <a:ext cx="4242693" cy="4373952"/>
          </a:xfrm>
        </p:spPr>
        <p:txBody>
          <a:bodyPr>
            <a:noAutofit/>
          </a:bodyPr>
          <a:lstStyle>
            <a:lvl1pPr>
              <a:defRPr sz="1600" b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1136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5"/>
          <a:stretch/>
        </p:blipFill>
        <p:spPr bwMode="auto">
          <a:xfrm>
            <a:off x="0" y="6277564"/>
            <a:ext cx="8895105" cy="328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0825" y="241082"/>
            <a:ext cx="8641656" cy="67008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5" y="1268414"/>
            <a:ext cx="8641656" cy="4724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39852" y="6697681"/>
            <a:ext cx="1257536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7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825" y="6697681"/>
            <a:ext cx="2989028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50" b="1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0823" y="6517926"/>
            <a:ext cx="240231" cy="17975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SD_VAR_CompanyYear"/>
          <p:cNvSpPr txBox="1"/>
          <p:nvPr userDrawn="1">
            <p:custDataLst>
              <p:tags r:id="rId16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943200"/>
            <a:ext cx="8892481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14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07 June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226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2" r:id="rId5"/>
    <p:sldLayoutId id="2147483651" r:id="rId6"/>
    <p:sldLayoutId id="2147483665" r:id="rId7"/>
    <p:sldLayoutId id="2147483652" r:id="rId8"/>
    <p:sldLayoutId id="2147483653" r:id="rId9"/>
    <p:sldLayoutId id="2147483664" r:id="rId10"/>
    <p:sldLayoutId id="2147483666" r:id="rId11"/>
    <p:sldLayoutId id="2147483654" r:id="rId12"/>
    <p:sldLayoutId id="2147483655" r:id="rId13"/>
    <p:sldLayoutId id="2147483667" r:id="rId1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1800" b="1" kern="120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Wingdings" panose="05000000000000000000" pitchFamily="2" charset="2"/>
        <a:buChar char="§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12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828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44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5"/>
          <a:stretch/>
        </p:blipFill>
        <p:spPr bwMode="auto">
          <a:xfrm>
            <a:off x="0" y="6277564"/>
            <a:ext cx="8895105" cy="328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0825" y="241082"/>
            <a:ext cx="8641656" cy="67008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5" y="1268414"/>
            <a:ext cx="8641656" cy="4724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39852" y="6697681"/>
            <a:ext cx="1257536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7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825" y="6697681"/>
            <a:ext cx="2989028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50" b="1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0823" y="6517926"/>
            <a:ext cx="240231" cy="17975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SD_VAR_CompanyYear"/>
          <p:cNvSpPr txBox="1"/>
          <p:nvPr userDrawn="1">
            <p:custDataLst>
              <p:tags r:id="rId3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943200"/>
            <a:ext cx="8892481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07 June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13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027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1800" b="1" kern="120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Wingdings" panose="05000000000000000000" pitchFamily="2" charset="2"/>
        <a:buChar char="§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12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828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44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1641864"/>
            <a:ext cx="8137600" cy="666452"/>
          </a:xfrm>
        </p:spPr>
        <p:txBody>
          <a:bodyPr/>
          <a:lstStyle/>
          <a:p>
            <a:r>
              <a:rPr lang="en-GB" dirty="0"/>
              <a:t>Implementation of a Design Review Application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4" y="2420888"/>
            <a:ext cx="7417519" cy="648072"/>
          </a:xfrm>
        </p:spPr>
        <p:txBody>
          <a:bodyPr/>
          <a:lstStyle/>
          <a:p>
            <a:r>
              <a:rPr lang="en-GB" dirty="0"/>
              <a:t>Using Virtual Reality- and Gesture Recognition Technology</a:t>
            </a:r>
          </a:p>
        </p:txBody>
      </p:sp>
    </p:spTree>
    <p:extLst>
      <p:ext uri="{BB962C8B-B14F-4D97-AF65-F5344CB8AC3E}">
        <p14:creationId xmlns:p14="http://schemas.microsoft.com/office/powerpoint/2010/main" val="11026708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Design Choices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The necessary tool for making the transition from 2D to 3D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7728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Navigation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3817119" cy="4724400"/>
          </a:xfrm>
        </p:spPr>
        <p:txBody>
          <a:bodyPr/>
          <a:lstStyle/>
          <a:p>
            <a:r>
              <a:rPr lang="en-GB" dirty="0"/>
              <a:t>The user is able to navigate a 3D model using either mouse and keyboard, or gestures.</a:t>
            </a:r>
          </a:p>
          <a:p>
            <a:r>
              <a:rPr lang="en-GB" dirty="0"/>
              <a:t>Rotation is done by performing a pinch gesture and moving the hand in the desired rotation direction.</a:t>
            </a:r>
          </a:p>
          <a:p>
            <a:r>
              <a:rPr lang="en-GB" dirty="0"/>
              <a:t>Movement is handled by one gesture per axis: Left/right (x-axis), up/down (y-axis) or  forward/backward (z-axis).</a:t>
            </a:r>
          </a:p>
          <a:p>
            <a:r>
              <a:rPr lang="en-GB" dirty="0"/>
              <a:t>The user can also “combine” these three gestures into one.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11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8" r="24800"/>
          <a:stretch/>
        </p:blipFill>
        <p:spPr>
          <a:xfrm>
            <a:off x="4644009" y="1268414"/>
            <a:ext cx="4248472" cy="44135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389082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annotations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4681215" cy="4724400"/>
          </a:xfrm>
        </p:spPr>
        <p:txBody>
          <a:bodyPr/>
          <a:lstStyle/>
          <a:p>
            <a:r>
              <a:rPr lang="en-GB" dirty="0"/>
              <a:t>The user can either create point annotations or object annotations.</a:t>
            </a:r>
          </a:p>
          <a:p>
            <a:r>
              <a:rPr lang="en-GB" dirty="0"/>
              <a:t>These can hold information related to the location or object they are attached to.</a:t>
            </a:r>
          </a:p>
          <a:p>
            <a:r>
              <a:rPr lang="en-GB" dirty="0"/>
              <a:t>Point annotations are sphere 3D objects that attach to the surface of other objects, and have a position (x, y, z).</a:t>
            </a:r>
          </a:p>
          <a:p>
            <a:r>
              <a:rPr lang="en-GB" dirty="0"/>
              <a:t>They are by default visible through other objects, to make them easy to spot. This functionality can be disabled.</a:t>
            </a:r>
          </a:p>
          <a:p>
            <a:r>
              <a:rPr lang="en-GB" dirty="0"/>
              <a:t>Object annotations are “injected” into the annotated object as a component, and thus have no 3D representation of its own. Instead, object annotations change the material of the annotated object.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12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26" r="18500"/>
          <a:stretch/>
        </p:blipFill>
        <p:spPr>
          <a:xfrm>
            <a:off x="5436097" y="1268414"/>
            <a:ext cx="3456384" cy="222913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4" r="18112"/>
          <a:stretch/>
        </p:blipFill>
        <p:spPr>
          <a:xfrm>
            <a:off x="5436097" y="3630614"/>
            <a:ext cx="3457946" cy="20965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901259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Editing annotations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4321175" cy="4724400"/>
          </a:xfrm>
        </p:spPr>
        <p:txBody>
          <a:bodyPr/>
          <a:lstStyle/>
          <a:p>
            <a:r>
              <a:rPr lang="en-GB" dirty="0"/>
              <a:t>Once the user interacts (</a:t>
            </a:r>
            <a:r>
              <a:rPr lang="en-GB" dirty="0" err="1"/>
              <a:t>i.e</a:t>
            </a:r>
            <a:r>
              <a:rPr lang="en-GB" dirty="0"/>
              <a:t> points or clicks) on an annotation the annotation form opens up.</a:t>
            </a:r>
          </a:p>
          <a:p>
            <a:r>
              <a:rPr lang="en-GB" dirty="0"/>
              <a:t>The user can use gestures to input a short message and give the annotation a priority, and can then either submit the changes, cancel them or delete the annotation. </a:t>
            </a:r>
          </a:p>
          <a:p>
            <a:r>
              <a:rPr lang="en-GB" dirty="0"/>
              <a:t>Priorities are colour coded: a) normal, b) important, c) very important.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13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8" r="9839"/>
          <a:stretch/>
        </p:blipFill>
        <p:spPr>
          <a:xfrm>
            <a:off x="5364088" y="3789040"/>
            <a:ext cx="3528393" cy="22618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75" r="13775"/>
          <a:stretch/>
        </p:blipFill>
        <p:spPr>
          <a:xfrm>
            <a:off x="5364088" y="1178420"/>
            <a:ext cx="3528392" cy="234336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687831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gesture for menu interactions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4321175" cy="4724400"/>
          </a:xfrm>
        </p:spPr>
        <p:txBody>
          <a:bodyPr/>
          <a:lstStyle/>
          <a:p>
            <a:r>
              <a:rPr lang="en-GB" dirty="0"/>
              <a:t>The menu enables the user to select between some limited options.</a:t>
            </a:r>
          </a:p>
          <a:p>
            <a:pPr lvl="1"/>
            <a:r>
              <a:rPr lang="en-GB" dirty="0"/>
              <a:t>These include annotation visibility level, movement-gesture scheme and a couple of others.</a:t>
            </a:r>
          </a:p>
          <a:p>
            <a:r>
              <a:rPr lang="en-GB" dirty="0"/>
              <a:t>Activates when the user turns a palm against the camera. Buttons are selected by the opposite hand’s index finger. 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14</a:t>
            </a:fld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64" r="24800"/>
          <a:stretch/>
        </p:blipFill>
        <p:spPr>
          <a:xfrm>
            <a:off x="4716015" y="1268414"/>
            <a:ext cx="4149121" cy="37418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3853651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User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188" y="1236156"/>
            <a:ext cx="4856868" cy="4724400"/>
          </a:xfrm>
        </p:spPr>
        <p:txBody>
          <a:bodyPr/>
          <a:lstStyle/>
          <a:p>
            <a:r>
              <a:rPr lang="en-GB" dirty="0"/>
              <a:t>To evaluate the application, and various design hypothesis, the application was tested by three DNV-GL employees.</a:t>
            </a:r>
          </a:p>
          <a:p>
            <a:pPr lvl="1"/>
            <a:r>
              <a:rPr lang="en-GB" dirty="0"/>
              <a:t>All unfamiliar with VR</a:t>
            </a:r>
          </a:p>
          <a:p>
            <a:r>
              <a:rPr lang="en-GB" dirty="0"/>
              <a:t>All participants were given the same introduction, instructions and questions.</a:t>
            </a:r>
          </a:p>
          <a:p>
            <a:r>
              <a:rPr lang="en-GB" dirty="0"/>
              <a:t>Some responses seem to be personal opinion and some seem unanimous.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15</a:t>
            </a:fld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5747" y="1310617"/>
            <a:ext cx="3586734" cy="46399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829604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746630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56978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18</a:t>
            </a:fld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1650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About the </a:t>
            </a:r>
            <a:r>
              <a:rPr lang="en-GB" dirty="0" smtClean="0"/>
              <a:t>Design Review Application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An application created to enhance the process of reviewing design models. </a:t>
            </a:r>
            <a:br>
              <a:rPr lang="en-GB" dirty="0" smtClean="0"/>
            </a:br>
            <a:r>
              <a:rPr lang="en-GB" dirty="0" smtClean="0"/>
              <a:t>At its core, the Design Review Application is a..</a:t>
            </a:r>
            <a:endParaRPr lang="en-GB" dirty="0" smtClean="0"/>
          </a:p>
          <a:p>
            <a:r>
              <a:rPr lang="en-GB" dirty="0"/>
              <a:t>V</a:t>
            </a:r>
            <a:r>
              <a:rPr lang="en-GB" dirty="0" smtClean="0"/>
              <a:t>irtual reality model inspector.</a:t>
            </a:r>
          </a:p>
          <a:p>
            <a:pPr lvl="1"/>
            <a:r>
              <a:rPr lang="en-GB" dirty="0" smtClean="0"/>
              <a:t>The user can traverse the model with 5-6 DOF (degrees of freedom).</a:t>
            </a:r>
          </a:p>
          <a:p>
            <a:pPr lvl="1"/>
            <a:r>
              <a:rPr lang="en-GB" dirty="0" smtClean="0"/>
              <a:t>The user can scale the model.</a:t>
            </a:r>
            <a:endParaRPr lang="en-GB" dirty="0" smtClean="0"/>
          </a:p>
          <a:p>
            <a:r>
              <a:rPr lang="en-GB" dirty="0" smtClean="0"/>
              <a:t>Model annotator tool.</a:t>
            </a:r>
          </a:p>
          <a:p>
            <a:pPr lvl="1"/>
            <a:r>
              <a:rPr lang="en-GB" dirty="0" smtClean="0"/>
              <a:t>The user can create two kinds of annotation: Point- and object annotations.</a:t>
            </a:r>
          </a:p>
          <a:p>
            <a:pPr lvl="1"/>
            <a:r>
              <a:rPr lang="en-GB" dirty="0" smtClean="0"/>
              <a:t>These can be edited and categorized. </a:t>
            </a:r>
          </a:p>
          <a:p>
            <a:r>
              <a:rPr lang="en-GB" dirty="0" smtClean="0"/>
              <a:t>Proof-of-concept of how gestures can be utilized for these purposes.</a:t>
            </a:r>
          </a:p>
          <a:p>
            <a:pPr lvl="1"/>
            <a:r>
              <a:rPr lang="en-GB" dirty="0" smtClean="0"/>
              <a:t>The user can perform all these actions by gestures alone.</a:t>
            </a:r>
          </a:p>
          <a:p>
            <a:pPr lvl="1"/>
            <a:r>
              <a:rPr lang="en-GB" dirty="0" smtClean="0"/>
              <a:t>Additionally, the user can also access a menu only by using gestures.</a:t>
            </a:r>
          </a:p>
          <a:p>
            <a:pPr lvl="1"/>
            <a:endParaRPr lang="en-GB" dirty="0"/>
          </a:p>
          <a:p>
            <a:r>
              <a:rPr lang="en-GB" dirty="0" smtClean="0"/>
              <a:t>In the future: A 3D model collaboration tool.</a:t>
            </a:r>
          </a:p>
          <a:p>
            <a:pPr lvl="1"/>
            <a:endParaRPr lang="en-GB" dirty="0" smtClean="0"/>
          </a:p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5169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3D models have been important in several industries for decades, yet little has happened in how they are worked and interacted with.</a:t>
            </a:r>
          </a:p>
          <a:p>
            <a:r>
              <a:rPr lang="en-GB" dirty="0"/>
              <a:t>The 3D models themselves are using three dimensions, but are still interfaced in </a:t>
            </a:r>
            <a:r>
              <a:rPr lang="en-GB" dirty="0" smtClean="0"/>
              <a:t>only two. </a:t>
            </a:r>
            <a:r>
              <a:rPr lang="en-GB" dirty="0"/>
              <a:t>E.g.:</a:t>
            </a:r>
          </a:p>
          <a:p>
            <a:pPr lvl="1"/>
            <a:r>
              <a:rPr lang="en-GB" dirty="0"/>
              <a:t>Input: The mouse is using </a:t>
            </a:r>
            <a:r>
              <a:rPr lang="en-GB" dirty="0" smtClean="0"/>
              <a:t>2D.</a:t>
            </a:r>
            <a:endParaRPr lang="en-GB" dirty="0"/>
          </a:p>
          <a:p>
            <a:pPr lvl="1"/>
            <a:r>
              <a:rPr lang="en-GB" dirty="0"/>
              <a:t>Output: Displays </a:t>
            </a:r>
            <a:r>
              <a:rPr lang="en-GB" dirty="0" smtClean="0"/>
              <a:t>produces </a:t>
            </a:r>
            <a:r>
              <a:rPr lang="en-GB" dirty="0"/>
              <a:t>2D images</a:t>
            </a:r>
            <a:r>
              <a:rPr lang="en-GB" dirty="0" smtClean="0"/>
              <a:t>.</a:t>
            </a:r>
          </a:p>
          <a:p>
            <a:pPr lvl="1"/>
            <a:endParaRPr lang="en-GB" dirty="0"/>
          </a:p>
          <a:p>
            <a:pPr marL="198000" lvl="1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3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54" y="3358031"/>
            <a:ext cx="3025033" cy="265612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5" y="3354132"/>
            <a:ext cx="3024336" cy="26386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xtBox 7"/>
          <p:cNvSpPr txBox="1"/>
          <p:nvPr/>
        </p:nvSpPr>
        <p:spPr>
          <a:xfrm>
            <a:off x="4067944" y="4509120"/>
            <a:ext cx="1043171" cy="2512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3000"/>
              </a:lnSpc>
              <a:spcBef>
                <a:spcPts val="600"/>
              </a:spcBef>
            </a:pPr>
            <a:r>
              <a:rPr lang="nb-NO" sz="1600" dirty="0" smtClean="0">
                <a:solidFill>
                  <a:srgbClr val="333333"/>
                </a:solidFill>
              </a:rPr>
              <a:t>Z wanted!</a:t>
            </a:r>
            <a:endParaRPr lang="nb-NO" sz="1600" dirty="0" smtClean="0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0044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1546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Motivation  cont.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Virtual Reality- and Gesture Recognition Technology can change this, thus possible enabling a better use of the 3D models themselves.</a:t>
            </a:r>
          </a:p>
          <a:p>
            <a:pPr lvl="1"/>
            <a:r>
              <a:rPr lang="en-GB" dirty="0"/>
              <a:t>Input: By capturing actions performed by the users hand in three dimensions</a:t>
            </a:r>
          </a:p>
          <a:p>
            <a:pPr lvl="1"/>
            <a:r>
              <a:rPr lang="en-GB" dirty="0"/>
              <a:t>Output: VR headset with stereoscopic vision (individual feed per eye)</a:t>
            </a:r>
          </a:p>
          <a:p>
            <a:r>
              <a:rPr lang="en-GB" dirty="0"/>
              <a:t>The options for 3D model collaboration platforms are also sparse.</a:t>
            </a:r>
          </a:p>
          <a:p>
            <a:pPr lvl="1"/>
            <a:r>
              <a:rPr lang="en-GB" dirty="0"/>
              <a:t>Thus much information often end up being stored outside of the model.</a:t>
            </a:r>
          </a:p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2862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Goals: The Digital Design Review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Make information more organised by having it present directly in a 3D model</a:t>
            </a:r>
          </a:p>
          <a:p>
            <a:r>
              <a:rPr lang="en-GB" dirty="0"/>
              <a:t>Improve collaboration and communication between designer and approval engineer</a:t>
            </a:r>
          </a:p>
          <a:p>
            <a:pPr lvl="1"/>
            <a:r>
              <a:rPr lang="en-GB" dirty="0" err="1"/>
              <a:t>E.g</a:t>
            </a:r>
            <a:r>
              <a:rPr lang="en-GB" dirty="0"/>
              <a:t> by showing them areas of attention in the model during a virtual design review meeting</a:t>
            </a:r>
          </a:p>
          <a:p>
            <a:r>
              <a:rPr lang="en-GB" dirty="0"/>
              <a:t>Keep a history of all the changes made to the design and the 3D model</a:t>
            </a:r>
          </a:p>
          <a:p>
            <a:r>
              <a:rPr lang="en-GB" dirty="0"/>
              <a:t>Make the work done during the design phase more accessible during surveys</a:t>
            </a:r>
          </a:p>
          <a:p>
            <a:r>
              <a:rPr lang="en-GB" dirty="0"/>
              <a:t>Improve 3D perception and interaction with virtual reality- and gesture recognition technology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8972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Intersection of Many Fields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Virtual Reality Technology</a:t>
            </a:r>
          </a:p>
          <a:p>
            <a:pPr lvl="1"/>
            <a:r>
              <a:rPr lang="en-GB" dirty="0"/>
              <a:t>Big impact on application design and performance aspects</a:t>
            </a:r>
          </a:p>
          <a:p>
            <a:r>
              <a:rPr lang="en-GB" dirty="0"/>
              <a:t>3D Rendering Techniques</a:t>
            </a:r>
          </a:p>
          <a:p>
            <a:pPr lvl="1"/>
            <a:r>
              <a:rPr lang="en-GB" dirty="0"/>
              <a:t>Many formats (at least &gt;50), complex models.</a:t>
            </a:r>
          </a:p>
          <a:p>
            <a:r>
              <a:rPr lang="en-GB" dirty="0"/>
              <a:t>Game Engine Ecosystems</a:t>
            </a:r>
          </a:p>
          <a:p>
            <a:pPr lvl="1"/>
            <a:r>
              <a:rPr lang="en-GB" dirty="0"/>
              <a:t>Viable platforms for 3D- and VR-based applications</a:t>
            </a:r>
          </a:p>
          <a:p>
            <a:r>
              <a:rPr lang="en-GB" dirty="0"/>
              <a:t>Gesture Recognition Technology</a:t>
            </a:r>
          </a:p>
          <a:p>
            <a:pPr lvl="1"/>
            <a:r>
              <a:rPr lang="en-GB" dirty="0"/>
              <a:t>Offers promising interaction possibilities, but often have reliability issues</a:t>
            </a:r>
          </a:p>
          <a:p>
            <a:r>
              <a:rPr lang="en-GB" dirty="0"/>
              <a:t>Network Technology (e.g. with regard to “multiplayer aspects”)</a:t>
            </a:r>
          </a:p>
          <a:p>
            <a:pPr lvl="1"/>
            <a:r>
              <a:rPr lang="en-GB" dirty="0"/>
              <a:t>VR can make lag, jitter and packet loss more critical</a:t>
            </a:r>
          </a:p>
          <a:p>
            <a:r>
              <a:rPr lang="en-GB" dirty="0"/>
              <a:t>Security (many strictly proprietary 3D models)</a:t>
            </a:r>
          </a:p>
          <a:p>
            <a:pPr lvl="1"/>
            <a:r>
              <a:rPr lang="en-GB" dirty="0"/>
              <a:t>Sometimes desirable to never have the models themselves on the web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9195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State of the 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400" dirty="0"/>
              <a:t>Virtual Reality Technology:</a:t>
            </a:r>
          </a:p>
          <a:p>
            <a:r>
              <a:rPr lang="en-GB" sz="1400" dirty="0"/>
              <a:t>Oculus Rift CV1 and HTC </a:t>
            </a:r>
            <a:r>
              <a:rPr lang="en-GB" sz="1400" dirty="0" err="1"/>
              <a:t>Vive</a:t>
            </a:r>
            <a:r>
              <a:rPr lang="en-GB" sz="1400" dirty="0"/>
              <a:t> recently released.</a:t>
            </a:r>
          </a:p>
          <a:p>
            <a:pPr lvl="1"/>
            <a:r>
              <a:rPr lang="nb-NO" sz="1400" dirty="0"/>
              <a:t>2160×1200 resolution (1080x1200 per eye) at a refresh rate of 90 Hz</a:t>
            </a:r>
            <a:r>
              <a:rPr lang="en-GB" sz="1400" dirty="0"/>
              <a:t>.</a:t>
            </a:r>
          </a:p>
          <a:p>
            <a:pPr lvl="1"/>
            <a:r>
              <a:rPr lang="en-GB" sz="1400" dirty="0"/>
              <a:t>OLED displays/lenses with a field of view (</a:t>
            </a:r>
            <a:r>
              <a:rPr lang="en-GB" sz="1400" dirty="0" err="1"/>
              <a:t>fov</a:t>
            </a:r>
            <a:r>
              <a:rPr lang="en-GB" sz="1400" dirty="0"/>
              <a:t>) of about 110 degrees.</a:t>
            </a:r>
          </a:p>
          <a:p>
            <a:pPr lvl="1"/>
            <a:r>
              <a:rPr lang="en-GB" sz="1400" dirty="0"/>
              <a:t>Tracking system both in the headset and outside it (</a:t>
            </a:r>
            <a:r>
              <a:rPr lang="en-GB" sz="1400" dirty="0" err="1"/>
              <a:t>e.g</a:t>
            </a:r>
            <a:r>
              <a:rPr lang="en-GB" sz="1400" dirty="0"/>
              <a:t> “base stations”).</a:t>
            </a:r>
          </a:p>
          <a:p>
            <a:r>
              <a:rPr lang="en-GB" sz="1400" dirty="0"/>
              <a:t>Solid SDKs that provides high level abstractions to the </a:t>
            </a:r>
            <a:r>
              <a:rPr lang="en-GB" sz="1400" dirty="0" smtClean="0"/>
              <a:t>hardware.</a:t>
            </a:r>
          </a:p>
          <a:p>
            <a:r>
              <a:rPr lang="en-GB" sz="1400" dirty="0" smtClean="0"/>
              <a:t>Some AAA single player game titles released.</a:t>
            </a:r>
            <a:endParaRPr lang="en-GB" sz="1400" dirty="0"/>
          </a:p>
          <a:p>
            <a:pPr marL="0" indent="-18000">
              <a:buNone/>
            </a:pPr>
            <a:endParaRPr lang="en-GB" sz="1400" dirty="0"/>
          </a:p>
          <a:p>
            <a:pPr marL="0" indent="-18000">
              <a:buNone/>
            </a:pPr>
            <a:r>
              <a:rPr lang="en-GB" sz="1400" dirty="0"/>
              <a:t>Game Engines:</a:t>
            </a:r>
          </a:p>
          <a:p>
            <a:pPr marL="267750" indent="-285750"/>
            <a:r>
              <a:rPr lang="en-GB" sz="1400" dirty="0"/>
              <a:t>Have generally become more mature, standardized and user-friendly with a broader scope (more commonly used simulators, visualizations </a:t>
            </a:r>
            <a:r>
              <a:rPr lang="en-GB" sz="1400" dirty="0" err="1"/>
              <a:t>etc</a:t>
            </a:r>
            <a:r>
              <a:rPr lang="en-GB" sz="1400" dirty="0"/>
              <a:t>).</a:t>
            </a:r>
          </a:p>
          <a:p>
            <a:pPr marL="267750" indent="-285750"/>
            <a:r>
              <a:rPr lang="en-GB" sz="1400" dirty="0"/>
              <a:t>Often have built-in support or libraries for 3</a:t>
            </a:r>
            <a:r>
              <a:rPr lang="en-GB" sz="1400" baseline="30000" dirty="0"/>
              <a:t>rd</a:t>
            </a:r>
            <a:r>
              <a:rPr lang="en-GB" sz="1400" dirty="0"/>
              <a:t> party software or peripherals.</a:t>
            </a:r>
          </a:p>
          <a:p>
            <a:pPr marL="267750" indent="-285750"/>
            <a:r>
              <a:rPr lang="en-GB" sz="1400" dirty="0"/>
              <a:t>Often offer good deals for indie </a:t>
            </a:r>
            <a:r>
              <a:rPr lang="en-GB" sz="1400" dirty="0" smtClean="0"/>
              <a:t>developers. </a:t>
            </a:r>
            <a:endParaRPr lang="en-GB" sz="1400" dirty="0"/>
          </a:p>
          <a:p>
            <a:pPr marL="483750" lvl="1" indent="-285750"/>
            <a:r>
              <a:rPr lang="en-GB" sz="1400" dirty="0" err="1"/>
              <a:t>E.g</a:t>
            </a:r>
            <a:r>
              <a:rPr lang="en-GB" sz="1400" dirty="0"/>
              <a:t> Unity Personal is free for companies making less than $</a:t>
            </a:r>
            <a:r>
              <a:rPr lang="en-GB" sz="1400" dirty="0" smtClean="0"/>
              <a:t>100k/year.</a:t>
            </a:r>
            <a:endParaRPr lang="en-GB" sz="1400" dirty="0"/>
          </a:p>
          <a:p>
            <a:pPr marL="267750" indent="-285750"/>
            <a:r>
              <a:rPr lang="en-GB" sz="1400" dirty="0"/>
              <a:t>Most popular publicly available ones: Unity, Unreal Engine, CryEngine</a:t>
            </a:r>
            <a:r>
              <a:rPr lang="en-GB" dirty="0"/>
              <a:t>. </a:t>
            </a:r>
          </a:p>
          <a:p>
            <a:pPr lvl="1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7543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State of the Art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(Hand) Gesture Recognition Technology:</a:t>
            </a:r>
          </a:p>
          <a:p>
            <a:r>
              <a:rPr lang="en-GB" dirty="0"/>
              <a:t>Vision-based and contact-based the primary categories.</a:t>
            </a:r>
          </a:p>
          <a:p>
            <a:r>
              <a:rPr lang="en-GB" dirty="0"/>
              <a:t>Contact-based has a longer history and more competing products, but vision-based is deemed more promising.</a:t>
            </a:r>
          </a:p>
          <a:p>
            <a:pPr lvl="1"/>
            <a:r>
              <a:rPr lang="en-GB" dirty="0"/>
              <a:t>E.g. It doesn’t require the user to wear anything.</a:t>
            </a:r>
          </a:p>
          <a:p>
            <a:pPr lvl="1"/>
            <a:r>
              <a:rPr lang="en-GB" dirty="0"/>
              <a:t>Most research on vision-based today (closely related to image processing and computer vision fields</a:t>
            </a:r>
            <a:r>
              <a:rPr lang="en-GB" dirty="0" smtClean="0"/>
              <a:t>).</a:t>
            </a:r>
            <a:endParaRPr lang="en-GB" dirty="0"/>
          </a:p>
          <a:p>
            <a:r>
              <a:rPr lang="en-GB" dirty="0" smtClean="0"/>
              <a:t>Relatively few consumer-oriented vision-based hand gesture recognition systems </a:t>
            </a:r>
            <a:r>
              <a:rPr lang="en-GB" dirty="0"/>
              <a:t>available </a:t>
            </a:r>
            <a:r>
              <a:rPr lang="en-GB" dirty="0" smtClean="0"/>
              <a:t>today</a:t>
            </a:r>
            <a:r>
              <a:rPr lang="en-GB" dirty="0"/>
              <a:t>, with Leap Motion </a:t>
            </a:r>
            <a:r>
              <a:rPr lang="en-GB" dirty="0" smtClean="0"/>
              <a:t>Controller being </a:t>
            </a:r>
            <a:r>
              <a:rPr lang="en-GB" dirty="0"/>
              <a:t>one of </a:t>
            </a:r>
            <a:r>
              <a:rPr lang="en-GB" dirty="0" smtClean="0"/>
              <a:t>the few.</a:t>
            </a:r>
          </a:p>
          <a:p>
            <a:pPr lvl="1"/>
            <a:r>
              <a:rPr lang="en-GB" dirty="0" smtClean="0"/>
              <a:t>Not counting systems like Xbox Kinect as these focus on the whole body.</a:t>
            </a:r>
            <a:endParaRPr lang="en-GB" dirty="0"/>
          </a:p>
          <a:p>
            <a:pPr lvl="1"/>
            <a:r>
              <a:rPr lang="en-GB" dirty="0"/>
              <a:t>Several companies working at consumer-oriented GRT </a:t>
            </a:r>
            <a:r>
              <a:rPr lang="en-GB" dirty="0" smtClean="0"/>
              <a:t>devices after VR releases</a:t>
            </a:r>
            <a:r>
              <a:rPr lang="en-GB" dirty="0" smtClean="0"/>
              <a:t>.</a:t>
            </a:r>
          </a:p>
          <a:p>
            <a:pPr lvl="1"/>
            <a:r>
              <a:rPr lang="en-GB" dirty="0" smtClean="0"/>
              <a:t>Deemed as still immature.</a:t>
            </a:r>
          </a:p>
          <a:p>
            <a:pPr lvl="1"/>
            <a:r>
              <a:rPr lang="en-GB" dirty="0" smtClean="0"/>
              <a:t>Little used in commercial software (no AAA titles using it).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727069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heme/theme1.xml><?xml version="1.0" encoding="utf-8"?>
<a:theme xmlns:a="http://schemas.openxmlformats.org/drawingml/2006/main" name="DNV PowerPoint Template">
  <a:themeElements>
    <a:clrScheme name="DNV powerpoint">
      <a:dk1>
        <a:srgbClr val="333333"/>
      </a:dk1>
      <a:lt1>
        <a:srgbClr val="FFFFFF"/>
      </a:lt1>
      <a:dk2>
        <a:srgbClr val="0F204B"/>
      </a:dk2>
      <a:lt2>
        <a:srgbClr val="C8C8C8"/>
      </a:lt2>
      <a:accent1>
        <a:srgbClr val="99D6F0"/>
      </a:accent1>
      <a:accent2>
        <a:srgbClr val="3F9C35"/>
      </a:accent2>
      <a:accent3>
        <a:srgbClr val="003591"/>
      </a:accent3>
      <a:accent4>
        <a:srgbClr val="009FDA"/>
      </a:accent4>
      <a:accent5>
        <a:srgbClr val="66C5E9"/>
      </a:accent5>
      <a:accent6>
        <a:srgbClr val="FECB00"/>
      </a:accent6>
      <a:hlink>
        <a:srgbClr val="003591"/>
      </a:hlink>
      <a:folHlink>
        <a:srgbClr val="6E5091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 w="9525">
          <a:solidFill>
            <a:schemeClr val="accent4"/>
          </a:solidFill>
        </a:ln>
      </a:spPr>
      <a:bodyPr rtlCol="0" anchor="ctr"/>
      <a:lstStyle>
        <a:defPPr algn="ctr">
          <a:lnSpc>
            <a:spcPct val="113000"/>
          </a:lnSpc>
          <a:spcBef>
            <a:spcPts val="600"/>
          </a:spcBef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33333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lnSpc>
            <a:spcPct val="113000"/>
          </a:lnSpc>
          <a:spcBef>
            <a:spcPts val="600"/>
          </a:spcBef>
          <a:defRPr sz="1600" dirty="0" err="1" smtClean="0">
            <a:solidFill>
              <a:srgbClr val="333333"/>
            </a:solidFill>
          </a:defRPr>
        </a:defPPr>
      </a:lstStyle>
    </a:txDef>
  </a:objectDefaults>
  <a:extraClrSchemeLst/>
  <a:custClrLst>
    <a:custClr name="Sky blue">
      <a:srgbClr val="99D6F0"/>
    </a:custClr>
    <a:custClr name="Land green">
      <a:srgbClr val="3F9C35"/>
    </a:custClr>
    <a:custClr name="Sea Blue">
      <a:srgbClr val="003591"/>
    </a:custClr>
    <a:custClr name="Dark blue">
      <a:srgbClr val="0F204B"/>
    </a:custClr>
    <a:custClr name="White">
      <a:srgbClr val="FFFFFF"/>
    </a:custClr>
    <a:custClr name="Cyan">
      <a:srgbClr val="009FDA"/>
    </a:custClr>
    <a:custClr name="80 % Cyan">
      <a:srgbClr val="33B2E1"/>
    </a:custClr>
    <a:custClr name="60 % Cyan">
      <a:srgbClr val="66C5E9"/>
    </a:custClr>
    <a:custClr name="40 % Cyan">
      <a:srgbClr val="99D6F0"/>
    </a:custClr>
    <a:custClr name="20 % Cyan">
      <a:srgbClr val="CCECF8"/>
    </a:custClr>
    <a:custClr name="10 % Cyan">
      <a:srgbClr val="E5F5FB"/>
    </a:custClr>
    <a:custClr name="Black">
      <a:srgbClr val="000000"/>
    </a:custClr>
    <a:custClr name="80 % Black (Text)">
      <a:srgbClr val="333333"/>
    </a:custClr>
    <a:custClr name="60 % Black">
      <a:srgbClr val="666666"/>
    </a:custClr>
    <a:custClr name="40 % Black">
      <a:srgbClr val="999999"/>
    </a:custClr>
    <a:custClr name="20 % Black">
      <a:srgbClr val="CCCCCC"/>
    </a:custClr>
    <a:custClr name="10 % Black">
      <a:srgbClr val="E5E5E5"/>
    </a:custClr>
    <a:custClr name="Yellow">
      <a:srgbClr val="FECB00"/>
    </a:custClr>
    <a:custClr name="Orange">
      <a:srgbClr val="E98300"/>
    </a:custClr>
    <a:custClr name="Purple">
      <a:srgbClr val="6E5091"/>
    </a:custClr>
    <a:custClr name="Red">
      <a:srgbClr val="C4262E"/>
    </a:custClr>
    <a:custClr name="Warm grey">
      <a:srgbClr val="988F86"/>
    </a:custClr>
  </a:custClrLst>
  <a:extLst>
    <a:ext uri="{05A4C25C-085E-4340-85A3-A5531E510DB2}">
      <thm15:themeFamily xmlns:thm15="http://schemas.microsoft.com/office/thememl/2012/main" name="Blank.potx" id="{9E70B88D-3D22-4FA9-92B5-9A9B13E38217}" vid="{309FADF9-4198-4A8D-89B3-026D6A16F0EF}"/>
    </a:ext>
  </a:extLst>
</a:theme>
</file>

<file path=ppt/theme/theme2.xml><?xml version="1.0" encoding="utf-8"?>
<a:theme xmlns:a="http://schemas.openxmlformats.org/drawingml/2006/main" name="1_Blank - Copy">
  <a:themeElements>
    <a:clrScheme name="DNV powerpoint">
      <a:dk1>
        <a:srgbClr val="333333"/>
      </a:dk1>
      <a:lt1>
        <a:srgbClr val="FFFFFF"/>
      </a:lt1>
      <a:dk2>
        <a:srgbClr val="0F204B"/>
      </a:dk2>
      <a:lt2>
        <a:srgbClr val="C8C8C8"/>
      </a:lt2>
      <a:accent1>
        <a:srgbClr val="99D6F0"/>
      </a:accent1>
      <a:accent2>
        <a:srgbClr val="3F9C35"/>
      </a:accent2>
      <a:accent3>
        <a:srgbClr val="003591"/>
      </a:accent3>
      <a:accent4>
        <a:srgbClr val="009FDA"/>
      </a:accent4>
      <a:accent5>
        <a:srgbClr val="66C5E9"/>
      </a:accent5>
      <a:accent6>
        <a:srgbClr val="FECB00"/>
      </a:accent6>
      <a:hlink>
        <a:srgbClr val="003591"/>
      </a:hlink>
      <a:folHlink>
        <a:srgbClr val="6E5091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 w="9525">
          <a:solidFill>
            <a:schemeClr val="accent4"/>
          </a:solidFill>
        </a:ln>
      </a:spPr>
      <a:bodyPr rtlCol="0" anchor="ctr"/>
      <a:lstStyle>
        <a:defPPr algn="ctr">
          <a:lnSpc>
            <a:spcPct val="113000"/>
          </a:lnSpc>
          <a:spcBef>
            <a:spcPts val="600"/>
          </a:spcBef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33333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lnSpc>
            <a:spcPct val="113000"/>
          </a:lnSpc>
          <a:spcBef>
            <a:spcPts val="600"/>
          </a:spcBef>
          <a:defRPr sz="1600" dirty="0" err="1" smtClean="0">
            <a:solidFill>
              <a:srgbClr val="333333"/>
            </a:solidFill>
          </a:defRPr>
        </a:defPPr>
      </a:lstStyle>
    </a:txDef>
  </a:objectDefaults>
  <a:extraClrSchemeLst/>
  <a:custClrLst>
    <a:custClr name="Sky blue">
      <a:srgbClr val="99D6F0"/>
    </a:custClr>
    <a:custClr name="Land green">
      <a:srgbClr val="3F9C35"/>
    </a:custClr>
    <a:custClr name="Sea Blue">
      <a:srgbClr val="003591"/>
    </a:custClr>
    <a:custClr name="Dark blue">
      <a:srgbClr val="0F204B"/>
    </a:custClr>
    <a:custClr name="White">
      <a:srgbClr val="FFFFFF"/>
    </a:custClr>
    <a:custClr name="Cyan">
      <a:srgbClr val="009FDA"/>
    </a:custClr>
    <a:custClr name="80 % Cyan">
      <a:srgbClr val="33B2E1"/>
    </a:custClr>
    <a:custClr name="60 % Cyan">
      <a:srgbClr val="66C5E9"/>
    </a:custClr>
    <a:custClr name="40 % Cyan">
      <a:srgbClr val="99D9F0"/>
    </a:custClr>
    <a:custClr name="20 % Cyan">
      <a:srgbClr val="CCECF8"/>
    </a:custClr>
    <a:custClr name="10 % Cyan">
      <a:srgbClr val="E5F5FB"/>
    </a:custClr>
    <a:custClr name="Black">
      <a:srgbClr val="000000"/>
    </a:custClr>
    <a:custClr name="80 % Black (Text)">
      <a:srgbClr val="333333"/>
    </a:custClr>
    <a:custClr name="60 % Black">
      <a:srgbClr val="666666"/>
    </a:custClr>
    <a:custClr name="40 % Black">
      <a:srgbClr val="999999"/>
    </a:custClr>
    <a:custClr name="20 % Black">
      <a:srgbClr val="CCCCCC"/>
    </a:custClr>
    <a:custClr name="10 % Black">
      <a:srgbClr val="E5E5E5"/>
    </a:custClr>
    <a:custClr name="Black">
      <a:srgbClr val="000000"/>
    </a:custClr>
    <a:custClr name="Yellow">
      <a:srgbClr val="FECB00"/>
    </a:custClr>
    <a:custClr name="Orange">
      <a:srgbClr val="E98300"/>
    </a:custClr>
    <a:custClr name="Purple">
      <a:srgbClr val="6E5091"/>
    </a:custClr>
    <a:custClr name="Red">
      <a:srgbClr val="C4262E"/>
    </a:custClr>
    <a:custClr name="Warm grey">
      <a:srgbClr val="988F86"/>
    </a:custClr>
  </a:custClrLst>
  <a:extLst>
    <a:ext uri="{05A4C25C-085E-4340-85A3-A5531E510DB2}">
      <thm15:themeFamily xmlns:thm15="http://schemas.microsoft.com/office/thememl/2012/main" name="Blank.potx" id="{9E70B88D-3D22-4FA9-92B5-9A9B13E38217}" vid="{E7D774E9-F208-4B79-8A35-C21C90610E1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240</TotalTime>
  <Words>1031</Words>
  <Application>Microsoft Office PowerPoint</Application>
  <PresentationFormat>On-screen Show (4:3)</PresentationFormat>
  <Paragraphs>138</Paragraphs>
  <Slides>18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ＭＳ Ｐゴシック</vt:lpstr>
      <vt:lpstr>Arial</vt:lpstr>
      <vt:lpstr>Calibri</vt:lpstr>
      <vt:lpstr>Verdana</vt:lpstr>
      <vt:lpstr>Wingdings</vt:lpstr>
      <vt:lpstr>Wingdings 2</vt:lpstr>
      <vt:lpstr>DNV PowerPoint Template</vt:lpstr>
      <vt:lpstr>1_Blank - Copy</vt:lpstr>
      <vt:lpstr>Implementation of a Design Review Application</vt:lpstr>
      <vt:lpstr>About the Design Review Application</vt:lpstr>
      <vt:lpstr>Motivation</vt:lpstr>
      <vt:lpstr>PowerPoint Presentation</vt:lpstr>
      <vt:lpstr>Motivation  cont.</vt:lpstr>
      <vt:lpstr>Goals: The Digital Design Review Workflow</vt:lpstr>
      <vt:lpstr>The Intersection of Many Fields</vt:lpstr>
      <vt:lpstr>State of the Art</vt:lpstr>
      <vt:lpstr>State of the Art Cont.</vt:lpstr>
      <vt:lpstr>Design Choices</vt:lpstr>
      <vt:lpstr>Navigation</vt:lpstr>
      <vt:lpstr>Creating annotations</vt:lpstr>
      <vt:lpstr>Editing annotations</vt:lpstr>
      <vt:lpstr>Using gesture for menu interactions</vt:lpstr>
      <vt:lpstr>User evaluation</vt:lpstr>
      <vt:lpstr>Findings</vt:lpstr>
      <vt:lpstr>Future work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Aalsaunet, Andreas Oven</dc:creator>
  <cp:lastModifiedBy>Andreas Aalsaunet</cp:lastModifiedBy>
  <cp:revision>85</cp:revision>
  <dcterms:created xsi:type="dcterms:W3CDTF">2017-06-02T12:16:57Z</dcterms:created>
  <dcterms:modified xsi:type="dcterms:W3CDTF">2017-06-03T12:14:24Z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">
    <vt:lpwstr>www.skabelondesign.dk</vt:lpwstr>
  </property>
  <property fmtid="{D5CDD505-2E9C-101B-9397-08002B2CF9AE}" pid="3" name="SD_DocumentLanguageString">
    <vt:lpwstr>English (United Kingdom)</vt:lpwstr>
  </property>
  <property fmtid="{D5CDD505-2E9C-101B-9397-08002B2CF9AE}" pid="4" name="SD_CtlText_BusinessAreaName">
    <vt:lpwstr>Software</vt:lpwstr>
  </property>
  <property fmtid="{D5CDD505-2E9C-101B-9397-08002B2CF9AE}" pid="5" name="SD_CtlText_DocumentNumber">
    <vt:lpwstr/>
  </property>
  <property fmtid="{D5CDD505-2E9C-101B-9397-08002B2CF9AE}" pid="6" name="SD_CtlText_AuthorName">
    <vt:lpwstr>Andreas Oven Aalsaunet</vt:lpwstr>
  </property>
  <property fmtid="{D5CDD505-2E9C-101B-9397-08002B2CF9AE}" pid="7" name="SD_CtlText_Confidentiality">
    <vt:lpwstr>Open (Ungraded)</vt:lpwstr>
  </property>
  <property fmtid="{D5CDD505-2E9C-101B-9397-08002B2CF9AE}" pid="8" name="SD_UserprofileName">
    <vt:lpwstr/>
  </property>
  <property fmtid="{D5CDD505-2E9C-101B-9397-08002B2CF9AE}" pid="9" name="DocumentInfoFinished">
    <vt:lpwstr>True</vt:lpwstr>
  </property>
  <property fmtid="{D5CDD505-2E9C-101B-9397-08002B2CF9AE}" pid="10" name="SD_DocumentLanguage">
    <vt:lpwstr>en-GB</vt:lpwstr>
  </property>
  <property fmtid="{D5CDD505-2E9C-101B-9397-08002B2CF9AE}" pid="11" name="sdDocumentDate">
    <vt:lpwstr>42893</vt:lpwstr>
  </property>
  <property fmtid="{D5CDD505-2E9C-101B-9397-08002B2CF9AE}" pid="12" name="sdDocumentDateFormat">
    <vt:lpwstr>en-GB:dd MMMM yyyy</vt:lpwstr>
  </property>
</Properties>
</file>

<file path=docProps/thumbnail.jpeg>
</file>